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handoutMasters/handoutMaster1.xml" ContentType="application/vnd.openxmlformats-officedocument.presentationml.handoutMaster+xml"/>
  <Override PartName="/ppt/media/image2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13"/>
  </p:handoutMasterIdLst>
  <p:sldIdLst>
    <p:sldId id="257" r:id="rId4"/>
    <p:sldId id="258" r:id="rId6"/>
    <p:sldId id="259" r:id="rId7"/>
    <p:sldId id="260" r:id="rId8"/>
    <p:sldId id="261" r:id="rId9"/>
    <p:sldId id="262" r:id="rId10"/>
    <p:sldId id="273" r:id="rId11"/>
    <p:sldId id="272" r:id="rId12"/>
  </p:sldIdLst>
  <p:sldSz cx="12192000" cy="6858000"/>
  <p:notesSz cx="6858000" cy="9144000"/>
  <p:embeddedFontLst>
    <p:embeddedFont>
      <p:font typeface="Manrope SemiBold" charset="0"/>
      <p:bold r:id="rId17"/>
    </p:embeddedFont>
    <p:embeddedFont>
      <p:font typeface="MuseoModerno Black" pitchFamily="2" charset="0"/>
      <p:bold r:id="rId18"/>
    </p:embeddedFont>
    <p:embeddedFont>
      <p:font typeface="Microsoft YaHei" panose="020B0503020204020204" charset="-122"/>
      <p:regular r:id="rId19"/>
    </p:embeddedFont>
  </p:embeddedFontLst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07" userDrawn="1">
          <p15:clr>
            <a:srgbClr val="A4A3A4"/>
          </p15:clr>
        </p15:guide>
        <p15:guide id="3" pos="79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52CC"/>
    <a:srgbClr val="FFA95B"/>
    <a:srgbClr val="E9ECFD"/>
    <a:srgbClr val="E0E5FC"/>
    <a:srgbClr val="F4F6FE"/>
    <a:srgbClr val="65B1E5"/>
    <a:srgbClr val="FFB36E"/>
    <a:srgbClr val="F9CEA9"/>
    <a:srgbClr val="6749A9"/>
    <a:srgbClr val="5A40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756" y="114"/>
      </p:cViewPr>
      <p:guideLst>
        <p:guide orient="horz" pos="2160"/>
        <p:guide pos="3707"/>
        <p:guide pos="79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0" Type="http://schemas.openxmlformats.org/officeDocument/2006/relationships/tags" Target="tags/tag9.xml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Độ chính xác (%)</c:v>
                </c:pt>
              </c:strCache>
            </c:strRef>
          </c:tx>
          <c:invertIfNegative val="0"/>
          <c:dLbls>
            <c:delete val="1"/>
          </c:dLbls>
          <c:cat>
            <c:strRef>
              <c:f>Sheet1!$A$2:$A$4</c:f>
              <c:strCache>
                <c:ptCount val="3"/>
                <c:pt idx="0">
                  <c:v>SVM</c:v>
                </c:pt>
                <c:pt idx="1">
                  <c:v>KNN</c:v>
                </c:pt>
                <c:pt idx="2">
                  <c:v>Neural Network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92</c:v>
                </c:pt>
                <c:pt idx="1">
                  <c:v>89</c:v>
                </c:pt>
                <c:pt idx="2">
                  <c:v>95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en-US"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en-US"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-2068027336"/>
        <c:crosses val="autoZero"/>
        <c:crossBetween val="between"/>
      </c:valAx>
    </c:plotArea>
    <c:legend>
      <c:legendPos val="b"/>
      <c:layout/>
      <c:overlay val="0"/>
      <c:txPr>
        <a:bodyPr rot="0" spcFirstLastPara="0" vertOverflow="ellipsis" vert="horz" wrap="square" anchor="ctr" anchorCtr="1"/>
        <a:lstStyle/>
        <a:p>
          <a:pPr>
            <a:defRPr lang="en-US"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0bcc80b4-6827-4f8f-97d3-9c737b54a4ad}"/>
      </c:ext>
    </c:extLst>
  </c:chart>
  <c:txPr>
    <a:bodyPr/>
    <a:lstStyle/>
    <a:p>
      <a:pPr>
        <a:defRPr lang="en-US" sz="1800"/>
      </a:pPr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anrope SemiBold" charset="0"/>
              <a:ea typeface="Manrope SemiBold" charset="0"/>
              <a:cs typeface="MuseoModerno Black" pitchFamily="2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Manrope SemiBold" charset="0"/>
                <a:ea typeface="Manrope SemiBold" charset="0"/>
                <a:cs typeface="MuseoModerno Black" pitchFamily="2" charset="0"/>
              </a:rPr>
            </a:fld>
            <a:endParaRPr lang="zh-CN" altLang="en-US">
              <a:latin typeface="Manrope SemiBold" charset="0"/>
              <a:ea typeface="Manrope SemiBold" charset="0"/>
              <a:cs typeface="MuseoModerno Black" pitchFamily="2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anrope SemiBold" charset="0"/>
              <a:ea typeface="Manrope SemiBold" charset="0"/>
              <a:cs typeface="MuseoModerno Black" pitchFamily="2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Manrope SemiBold" charset="0"/>
                <a:ea typeface="Manrope SemiBold" charset="0"/>
                <a:cs typeface="MuseoModerno Black" pitchFamily="2" charset="0"/>
              </a:rPr>
            </a:fld>
            <a:endParaRPr lang="zh-CN" altLang="en-US">
              <a:latin typeface="Manrope SemiBold" charset="0"/>
              <a:ea typeface="Manrope SemiBold" charset="0"/>
              <a:cs typeface="MuseoModerno Black" pitchFamily="2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anrope SemiBold" charset="0"/>
                <a:ea typeface="Manrope SemiBold" charset="0"/>
                <a:cs typeface="MuseoModerno Black" pitchFamily="2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anrope SemiBold" charset="0"/>
                <a:ea typeface="Manrope SemiBold" charset="0"/>
                <a:cs typeface="MuseoModerno Black" pitchFamily="2" charset="0"/>
              </a:defRPr>
            </a:lvl1pPr>
          </a:lstStyle>
          <a:p>
            <a:fld id="{E008CAFD-5C13-4197-A3D6-997B93DB75B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anrope SemiBold" charset="0"/>
                <a:ea typeface="Manrope SemiBold" charset="0"/>
                <a:cs typeface="MuseoModerno Black" pitchFamily="2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anrope SemiBold" charset="0"/>
                <a:ea typeface="Manrope SemiBold" charset="0"/>
                <a:cs typeface="MuseoModerno Black" pitchFamily="2" charset="0"/>
              </a:defRPr>
            </a:lvl1pPr>
          </a:lstStyle>
          <a:p>
            <a:fld id="{63D524D4-9AFE-429E-8F5E-31212A67D52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MuseoModerno Black" pitchFamily="2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MuseoModerno Black" pitchFamily="2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MuseoModerno Black" pitchFamily="2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MuseoModerno Black" pitchFamily="2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MuseoModerno Black" pitchFamily="2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17B88-07B7-4985-9441-115213C6CA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17B88-07B7-4985-9441-115213C6CA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17B88-07B7-4985-9441-115213C6CA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17B88-07B7-4985-9441-115213C6CA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17B88-07B7-4985-9441-115213C6CA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17B88-07B7-4985-9441-115213C6CA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17B88-07B7-4985-9441-115213C6CA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17B88-07B7-4985-9441-115213C6CA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5C806-4741-489D-BD59-9FD505E2FD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A4BD4-DD19-4EB8-B2DC-5CC57FB6AC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5C806-4741-489D-BD59-9FD505E2FD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A4BD4-DD19-4EB8-B2DC-5CC57FB6AC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5C806-4741-489D-BD59-9FD505E2FD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A4BD4-DD19-4EB8-B2DC-5CC57FB6AC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5C806-4741-489D-BD59-9FD505E2FD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A4BD4-DD19-4EB8-B2DC-5CC57FB6AC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5C806-4741-489D-BD59-9FD505E2FD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A4BD4-DD19-4EB8-B2DC-5CC57FB6AC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5C806-4741-489D-BD59-9FD505E2FD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A4BD4-DD19-4EB8-B2DC-5CC57FB6AC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5C806-4741-489D-BD59-9FD505E2FD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A4BD4-DD19-4EB8-B2DC-5CC57FB6AC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5C806-4741-489D-BD59-9FD505E2FD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A4BD4-DD19-4EB8-B2DC-5CC57FB6AC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5C806-4741-489D-BD59-9FD505E2FD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A4BD4-DD19-4EB8-B2DC-5CC57FB6AC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5C806-4741-489D-BD59-9FD505E2FD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A4BD4-DD19-4EB8-B2DC-5CC57FB6AC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5C806-4741-489D-BD59-9FD505E2FD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A4BD4-DD19-4EB8-B2DC-5CC57FB6AC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5C806-4741-489D-BD59-9FD505E2FD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A4BD4-DD19-4EB8-B2DC-5CC57FB6AC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5C806-4741-489D-BD59-9FD505E2FD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A4BD4-DD19-4EB8-B2DC-5CC57FB6AC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5C806-4741-489D-BD59-9FD505E2FD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A4BD4-DD19-4EB8-B2DC-5CC57FB6AC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5C806-4741-489D-BD59-9FD505E2FD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A4BD4-DD19-4EB8-B2DC-5CC57FB6AC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5C806-4741-489D-BD59-9FD505E2FD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A4BD4-DD19-4EB8-B2DC-5CC57FB6AC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5C806-4741-489D-BD59-9FD505E2FD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A4BD4-DD19-4EB8-B2DC-5CC57FB6AC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5C806-4741-489D-BD59-9FD505E2FD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A4BD4-DD19-4EB8-B2DC-5CC57FB6AC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5C806-4741-489D-BD59-9FD505E2FD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A4BD4-DD19-4EB8-B2DC-5CC57FB6AC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5C806-4741-489D-BD59-9FD505E2FD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A4BD4-DD19-4EB8-B2DC-5CC57FB6AC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5C806-4741-489D-BD59-9FD505E2FD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A4BD4-DD19-4EB8-B2DC-5CC57FB6AC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5C806-4741-489D-BD59-9FD505E2FD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A4BD4-DD19-4EB8-B2DC-5CC57FB6AC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image" Target="../media/image6.svg"/><Relationship Id="rId16" Type="http://schemas.openxmlformats.org/officeDocument/2006/relationships/image" Target="../media/image5.png"/><Relationship Id="rId15" Type="http://schemas.openxmlformats.org/officeDocument/2006/relationships/image" Target="../media/image4.svg"/><Relationship Id="rId14" Type="http://schemas.openxmlformats.org/officeDocument/2006/relationships/image" Target="../media/image3.png"/><Relationship Id="rId13" Type="http://schemas.openxmlformats.org/officeDocument/2006/relationships/image" Target="../media/image2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image" Target="../media/image6.svg"/><Relationship Id="rId16" Type="http://schemas.openxmlformats.org/officeDocument/2006/relationships/image" Target="../media/image5.png"/><Relationship Id="rId15" Type="http://schemas.openxmlformats.org/officeDocument/2006/relationships/image" Target="../media/image4.svg"/><Relationship Id="rId14" Type="http://schemas.openxmlformats.org/officeDocument/2006/relationships/image" Target="../media/image3.png"/><Relationship Id="rId13" Type="http://schemas.openxmlformats.org/officeDocument/2006/relationships/image" Target="../media/image2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useoModerno Black" pitchFamily="2" charset="0"/>
              </a:defRPr>
            </a:lvl1pPr>
          </a:lstStyle>
          <a:p>
            <a:fld id="{BA85C806-4741-489D-BD59-9FD505E2FD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useoModerno Black" pitchFamily="2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useoModerno Black" pitchFamily="2" charset="0"/>
              </a:defRPr>
            </a:lvl1pPr>
          </a:lstStyle>
          <a:p>
            <a:fld id="{612A4BD4-DD19-4EB8-B2DC-5CC57FB6AC65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5652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Manrope SemiBold" charset="0"/>
                  <a:cs typeface="MuseoModerno Black" pitchFamily="2" charset="0"/>
                </a:endParaRPr>
              </a:p>
            </p:txBody>
          </p:sp>
          <p:pic>
            <p:nvPicPr>
              <p:cNvPr id="11" name="图形 10"/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 flipH="1" flipV="1">
                <a:off x="7775690" y="0"/>
                <a:ext cx="4412343" cy="2295891"/>
              </a:xfrm>
              <a:prstGeom prst="rect">
                <a:avLst/>
              </a:prstGeom>
            </p:spPr>
          </p:pic>
          <p:pic>
            <p:nvPicPr>
              <p:cNvPr id="12" name="图形 11"/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0" y="4562109"/>
                <a:ext cx="4412343" cy="2295891"/>
              </a:xfrm>
              <a:prstGeom prst="rect">
                <a:avLst/>
              </a:prstGeom>
            </p:spPr>
          </p:pic>
          <p:sp>
            <p:nvSpPr>
              <p:cNvPr id="13" name="矩形 12"/>
              <p:cNvSpPr/>
              <p:nvPr/>
            </p:nvSpPr>
            <p:spPr>
              <a:xfrm>
                <a:off x="97233" y="88900"/>
                <a:ext cx="11997534" cy="6680200"/>
              </a:xfrm>
              <a:prstGeom prst="rect">
                <a:avLst/>
              </a:prstGeom>
              <a:solidFill>
                <a:srgbClr val="F4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Manrope SemiBold" charset="0"/>
                  <a:cs typeface="MuseoModerno Black" pitchFamily="2" charset="0"/>
                </a:endParaRPr>
              </a:p>
            </p:txBody>
          </p:sp>
          <p:pic>
            <p:nvPicPr>
              <p:cNvPr id="14" name="图形 13"/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 flipH="1">
                <a:off x="11261416" y="6375400"/>
                <a:ext cx="833349" cy="393700"/>
              </a:xfrm>
              <a:prstGeom prst="rect">
                <a:avLst/>
              </a:prstGeom>
            </p:spPr>
          </p:pic>
        </p:grp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53550" y="360198"/>
              <a:ext cx="835907" cy="592299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useoModerno Black" pitchFamily="2" charset="0"/>
          <a:ea typeface="MuseoModerno Black" pitchFamily="2" charset="0"/>
          <a:cs typeface="MuseoModerno Black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MuseoModerno Black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MuseoModerno Black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MuseoModerno Black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MuseoModerno Black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MuseoModerno Black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useoModerno Black" pitchFamily="2" charset="0"/>
              </a:defRPr>
            </a:lvl1pPr>
          </a:lstStyle>
          <a:p>
            <a:fld id="{BA85C806-4741-489D-BD59-9FD505E2FD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useoModerno Black" pitchFamily="2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useoModerno Black" pitchFamily="2" charset="0"/>
              </a:defRPr>
            </a:lvl1pPr>
          </a:lstStyle>
          <a:p>
            <a:fld id="{612A4BD4-DD19-4EB8-B2DC-5CC57FB6AC65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5652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Manrope SemiBold" charset="0"/>
                  <a:cs typeface="MuseoModerno Black" pitchFamily="2" charset="0"/>
                </a:endParaRPr>
              </a:p>
            </p:txBody>
          </p:sp>
          <p:pic>
            <p:nvPicPr>
              <p:cNvPr id="11" name="图形 10"/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 flipH="1" flipV="1">
                <a:off x="7775690" y="0"/>
                <a:ext cx="4412343" cy="2295891"/>
              </a:xfrm>
              <a:prstGeom prst="rect">
                <a:avLst/>
              </a:prstGeom>
            </p:spPr>
          </p:pic>
          <p:pic>
            <p:nvPicPr>
              <p:cNvPr id="12" name="图形 11"/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0" y="4562109"/>
                <a:ext cx="4412343" cy="2295891"/>
              </a:xfrm>
              <a:prstGeom prst="rect">
                <a:avLst/>
              </a:prstGeom>
            </p:spPr>
          </p:pic>
          <p:sp>
            <p:nvSpPr>
              <p:cNvPr id="13" name="矩形 12"/>
              <p:cNvSpPr/>
              <p:nvPr/>
            </p:nvSpPr>
            <p:spPr>
              <a:xfrm>
                <a:off x="97233" y="88900"/>
                <a:ext cx="11997534" cy="6680200"/>
              </a:xfrm>
              <a:prstGeom prst="rect">
                <a:avLst/>
              </a:prstGeom>
              <a:solidFill>
                <a:srgbClr val="F4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Manrope SemiBold" charset="0"/>
                  <a:cs typeface="MuseoModerno Black" pitchFamily="2" charset="0"/>
                </a:endParaRPr>
              </a:p>
            </p:txBody>
          </p:sp>
          <p:pic>
            <p:nvPicPr>
              <p:cNvPr id="14" name="图形 13"/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 flipH="1">
                <a:off x="11261416" y="6375400"/>
                <a:ext cx="833349" cy="393700"/>
              </a:xfrm>
              <a:prstGeom prst="rect">
                <a:avLst/>
              </a:prstGeom>
            </p:spPr>
          </p:pic>
        </p:grp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53550" y="360198"/>
              <a:ext cx="835907" cy="592299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useoModerno Black" pitchFamily="2" charset="0"/>
          <a:ea typeface="MuseoModerno Black" pitchFamily="2" charset="0"/>
          <a:cs typeface="MuseoModerno Black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MuseoModerno Black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MuseoModerno Black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MuseoModerno Black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MuseoModerno Black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MuseoModerno Black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1.xml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.xml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3.xml"/><Relationship Id="rId5" Type="http://schemas.openxmlformats.org/officeDocument/2006/relationships/image" Target="../media/image9.jpe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5.xml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7.xml"/><Relationship Id="rId1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8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65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useoModerno Black" pitchFamily="2" charset="0"/>
            </a:endParaRPr>
          </a:p>
        </p:txBody>
      </p:sp>
      <p:pic>
        <p:nvPicPr>
          <p:cNvPr id="21" name="图形 20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flipH="1" flipV="1">
            <a:off x="7775690" y="0"/>
            <a:ext cx="4412343" cy="2295891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4562109"/>
            <a:ext cx="4412343" cy="229589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73743" y="388257"/>
            <a:ext cx="11466286" cy="6081486"/>
          </a:xfrm>
          <a:prstGeom prst="rect">
            <a:avLst/>
          </a:prstGeom>
          <a:solidFill>
            <a:srgbClr val="F4F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solidFill>
                <a:srgbClr val="5652CC"/>
              </a:solidFill>
              <a:latin typeface="MuseoModerno Black" pitchFamily="2" charset="0"/>
              <a:ea typeface="+mj-ea"/>
              <a:cs typeface="MuseoModerno Black" pitchFamily="2" charset="0"/>
            </a:endParaRPr>
          </a:p>
          <a:p>
            <a:pPr algn="ctr"/>
            <a:endParaRPr lang="zh-CN" altLang="en-US">
              <a:cs typeface="MuseoModerno Black" pitchFamily="2" charset="0"/>
            </a:endParaRPr>
          </a:p>
        </p:txBody>
      </p:sp>
      <p:pic>
        <p:nvPicPr>
          <p:cNvPr id="11" name="图形 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9883520" y="5545428"/>
            <a:ext cx="1956507" cy="924315"/>
          </a:xfrm>
          <a:prstGeom prst="rect">
            <a:avLst/>
          </a:prstGeom>
        </p:spPr>
      </p:pic>
      <p:pic>
        <p:nvPicPr>
          <p:cNvPr id="5" name="图形 4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07049" y="1443673"/>
            <a:ext cx="683380" cy="58575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254754" y="1046705"/>
            <a:ext cx="295262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8000" dirty="0">
                <a:solidFill>
                  <a:srgbClr val="E9ECFD"/>
                </a:solidFill>
                <a:latin typeface="MuseoModerno Black" pitchFamily="2" charset="0"/>
                <a:cs typeface="MuseoModerno Black" pitchFamily="2" charset="0"/>
              </a:rPr>
              <a:t>Kids</a:t>
            </a:r>
            <a:endParaRPr lang="zh-CN" altLang="en-US" sz="8000" dirty="0">
              <a:solidFill>
                <a:srgbClr val="E9ECFD"/>
              </a:solidFill>
              <a:latin typeface="MuseoModerno Black" pitchFamily="2" charset="0"/>
              <a:cs typeface="MuseoModerno Black" pitchFamily="2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013065" y="1443990"/>
            <a:ext cx="2090420" cy="519430"/>
          </a:xfrm>
          <a:prstGeom prst="rect">
            <a:avLst/>
          </a:prstGeom>
          <a:solidFill>
            <a:srgbClr val="FFA95B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MuseoModerno Black" pitchFamily="2" charset="0"/>
                <a:cs typeface="MuseoModerno Black" pitchFamily="2" charset="0"/>
              </a:rPr>
              <a:t>NHÓM 9</a:t>
            </a:r>
            <a:endParaRPr lang="en-US" altLang="zh-CN" sz="2000" dirty="0">
              <a:solidFill>
                <a:schemeClr val="bg1"/>
              </a:solidFill>
              <a:latin typeface="MuseoModerno Black" pitchFamily="2" charset="0"/>
              <a:cs typeface="MuseoModerno Black" pitchFamily="2" charset="0"/>
            </a:endParaRPr>
          </a:p>
        </p:txBody>
      </p:sp>
      <p:pic>
        <p:nvPicPr>
          <p:cNvPr id="15" name="图形 14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06750" y="1236365"/>
            <a:ext cx="1057966" cy="749644"/>
          </a:xfrm>
          <a:prstGeom prst="rect">
            <a:avLst/>
          </a:prstGeom>
        </p:spPr>
      </p:pic>
      <p:sp>
        <p:nvSpPr>
          <p:cNvPr id="44" name="Oval 40"/>
          <p:cNvSpPr/>
          <p:nvPr/>
        </p:nvSpPr>
        <p:spPr>
          <a:xfrm>
            <a:off x="9050839" y="3345427"/>
            <a:ext cx="236744" cy="236387"/>
          </a:xfrm>
          <a:custGeom>
            <a:avLst/>
            <a:gdLst>
              <a:gd name="connsiteX0" fmla="*/ 241805 w 609191"/>
              <a:gd name="connsiteY0" fmla="*/ 126251 h 608274"/>
              <a:gd name="connsiteX1" fmla="*/ 37679 w 609191"/>
              <a:gd name="connsiteY1" fmla="*/ 348029 h 608274"/>
              <a:gd name="connsiteX2" fmla="*/ 260645 w 609191"/>
              <a:gd name="connsiteY2" fmla="*/ 570653 h 608274"/>
              <a:gd name="connsiteX3" fmla="*/ 482764 w 609191"/>
              <a:gd name="connsiteY3" fmla="*/ 366839 h 608274"/>
              <a:gd name="connsiteX4" fmla="*/ 373117 w 609191"/>
              <a:gd name="connsiteY4" fmla="*/ 366839 h 608274"/>
              <a:gd name="connsiteX5" fmla="*/ 260645 w 609191"/>
              <a:gd name="connsiteY5" fmla="*/ 461927 h 608274"/>
              <a:gd name="connsiteX6" fmla="*/ 146571 w 609191"/>
              <a:gd name="connsiteY6" fmla="*/ 348029 h 608274"/>
              <a:gd name="connsiteX7" fmla="*/ 241805 w 609191"/>
              <a:gd name="connsiteY7" fmla="*/ 235635 h 608274"/>
              <a:gd name="connsiteX8" fmla="*/ 260645 w 609191"/>
              <a:gd name="connsiteY8" fmla="*/ 87783 h 608274"/>
              <a:gd name="connsiteX9" fmla="*/ 279484 w 609191"/>
              <a:gd name="connsiteY9" fmla="*/ 87783 h 608274"/>
              <a:gd name="connsiteX10" fmla="*/ 279484 w 609191"/>
              <a:gd name="connsiteY10" fmla="*/ 271752 h 608274"/>
              <a:gd name="connsiteX11" fmla="*/ 260645 w 609191"/>
              <a:gd name="connsiteY11" fmla="*/ 271752 h 608274"/>
              <a:gd name="connsiteX12" fmla="*/ 184251 w 609191"/>
              <a:gd name="connsiteY12" fmla="*/ 348029 h 608274"/>
              <a:gd name="connsiteX13" fmla="*/ 260645 w 609191"/>
              <a:gd name="connsiteY13" fmla="*/ 424306 h 608274"/>
              <a:gd name="connsiteX14" fmla="*/ 337040 w 609191"/>
              <a:gd name="connsiteY14" fmla="*/ 348029 h 608274"/>
              <a:gd name="connsiteX15" fmla="*/ 337040 w 609191"/>
              <a:gd name="connsiteY15" fmla="*/ 329218 h 608274"/>
              <a:gd name="connsiteX16" fmla="*/ 521196 w 609191"/>
              <a:gd name="connsiteY16" fmla="*/ 329218 h 608274"/>
              <a:gd name="connsiteX17" fmla="*/ 521196 w 609191"/>
              <a:gd name="connsiteY17" fmla="*/ 348029 h 608274"/>
              <a:gd name="connsiteX18" fmla="*/ 260645 w 609191"/>
              <a:gd name="connsiteY18" fmla="*/ 608274 h 608274"/>
              <a:gd name="connsiteX19" fmla="*/ 0 w 609191"/>
              <a:gd name="connsiteY19" fmla="*/ 348029 h 608274"/>
              <a:gd name="connsiteX20" fmla="*/ 260645 w 609191"/>
              <a:gd name="connsiteY20" fmla="*/ 87783 h 608274"/>
              <a:gd name="connsiteX21" fmla="*/ 367364 w 609191"/>
              <a:gd name="connsiteY21" fmla="*/ 38378 h 608274"/>
              <a:gd name="connsiteX22" fmla="*/ 367364 w 609191"/>
              <a:gd name="connsiteY22" fmla="*/ 147868 h 608274"/>
              <a:gd name="connsiteX23" fmla="*/ 461099 w 609191"/>
              <a:gd name="connsiteY23" fmla="*/ 241461 h 608274"/>
              <a:gd name="connsiteX24" fmla="*/ 570661 w 609191"/>
              <a:gd name="connsiteY24" fmla="*/ 241461 h 608274"/>
              <a:gd name="connsiteX25" fmla="*/ 367364 w 609191"/>
              <a:gd name="connsiteY25" fmla="*/ 38378 h 608274"/>
              <a:gd name="connsiteX26" fmla="*/ 329681 w 609191"/>
              <a:gd name="connsiteY26" fmla="*/ 0 h 608274"/>
              <a:gd name="connsiteX27" fmla="*/ 348523 w 609191"/>
              <a:gd name="connsiteY27" fmla="*/ 0 h 608274"/>
              <a:gd name="connsiteX28" fmla="*/ 609191 w 609191"/>
              <a:gd name="connsiteY28" fmla="*/ 260274 h 608274"/>
              <a:gd name="connsiteX29" fmla="*/ 609191 w 609191"/>
              <a:gd name="connsiteY29" fmla="*/ 279086 h 608274"/>
              <a:gd name="connsiteX30" fmla="*/ 424924 w 609191"/>
              <a:gd name="connsiteY30" fmla="*/ 279086 h 608274"/>
              <a:gd name="connsiteX31" fmla="*/ 424924 w 609191"/>
              <a:gd name="connsiteY31" fmla="*/ 260274 h 608274"/>
              <a:gd name="connsiteX32" fmla="*/ 348523 w 609191"/>
              <a:gd name="connsiteY32" fmla="*/ 183988 h 608274"/>
              <a:gd name="connsiteX33" fmla="*/ 329681 w 609191"/>
              <a:gd name="connsiteY33" fmla="*/ 183988 h 608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09191" h="608274">
                <a:moveTo>
                  <a:pt x="241805" y="126251"/>
                </a:moveTo>
                <a:cubicBezTo>
                  <a:pt x="127638" y="135844"/>
                  <a:pt x="37679" y="231591"/>
                  <a:pt x="37679" y="348029"/>
                </a:cubicBezTo>
                <a:cubicBezTo>
                  <a:pt x="37679" y="470768"/>
                  <a:pt x="137717" y="570653"/>
                  <a:pt x="260645" y="570653"/>
                </a:cubicBezTo>
                <a:cubicBezTo>
                  <a:pt x="377168" y="570653"/>
                  <a:pt x="473155" y="480832"/>
                  <a:pt x="482764" y="366839"/>
                </a:cubicBezTo>
                <a:lnTo>
                  <a:pt x="373117" y="366839"/>
                </a:lnTo>
                <a:cubicBezTo>
                  <a:pt x="364169" y="420732"/>
                  <a:pt x="317069" y="461927"/>
                  <a:pt x="260645" y="461927"/>
                </a:cubicBezTo>
                <a:cubicBezTo>
                  <a:pt x="197721" y="461927"/>
                  <a:pt x="146571" y="410856"/>
                  <a:pt x="146571" y="348029"/>
                </a:cubicBezTo>
                <a:cubicBezTo>
                  <a:pt x="146571" y="291597"/>
                  <a:pt x="187830" y="244664"/>
                  <a:pt x="241805" y="235635"/>
                </a:cubicBezTo>
                <a:close/>
                <a:moveTo>
                  <a:pt x="260645" y="87783"/>
                </a:moveTo>
                <a:lnTo>
                  <a:pt x="279484" y="87783"/>
                </a:lnTo>
                <a:lnTo>
                  <a:pt x="279484" y="271752"/>
                </a:lnTo>
                <a:lnTo>
                  <a:pt x="260645" y="271752"/>
                </a:lnTo>
                <a:cubicBezTo>
                  <a:pt x="218444" y="271752"/>
                  <a:pt x="184251" y="305987"/>
                  <a:pt x="184251" y="348029"/>
                </a:cubicBezTo>
                <a:cubicBezTo>
                  <a:pt x="184251" y="390071"/>
                  <a:pt x="218444" y="424306"/>
                  <a:pt x="260645" y="424306"/>
                </a:cubicBezTo>
                <a:cubicBezTo>
                  <a:pt x="302751" y="424306"/>
                  <a:pt x="337040" y="390071"/>
                  <a:pt x="337040" y="348029"/>
                </a:cubicBezTo>
                <a:lnTo>
                  <a:pt x="337040" y="329218"/>
                </a:lnTo>
                <a:lnTo>
                  <a:pt x="521196" y="329218"/>
                </a:lnTo>
                <a:lnTo>
                  <a:pt x="521196" y="348029"/>
                </a:lnTo>
                <a:cubicBezTo>
                  <a:pt x="521196" y="491554"/>
                  <a:pt x="404297" y="608274"/>
                  <a:pt x="260645" y="608274"/>
                </a:cubicBezTo>
                <a:cubicBezTo>
                  <a:pt x="116899" y="608274"/>
                  <a:pt x="0" y="491554"/>
                  <a:pt x="0" y="348029"/>
                </a:cubicBezTo>
                <a:cubicBezTo>
                  <a:pt x="0" y="204503"/>
                  <a:pt x="116899" y="87783"/>
                  <a:pt x="260645" y="87783"/>
                </a:cubicBezTo>
                <a:close/>
                <a:moveTo>
                  <a:pt x="367364" y="38378"/>
                </a:moveTo>
                <a:lnTo>
                  <a:pt x="367364" y="147868"/>
                </a:lnTo>
                <a:cubicBezTo>
                  <a:pt x="415221" y="155863"/>
                  <a:pt x="453091" y="193677"/>
                  <a:pt x="461099" y="241461"/>
                </a:cubicBezTo>
                <a:lnTo>
                  <a:pt x="570661" y="241461"/>
                </a:lnTo>
                <a:cubicBezTo>
                  <a:pt x="561617" y="133664"/>
                  <a:pt x="475324" y="47502"/>
                  <a:pt x="367364" y="38378"/>
                </a:cubicBezTo>
                <a:close/>
                <a:moveTo>
                  <a:pt x="329681" y="0"/>
                </a:moveTo>
                <a:lnTo>
                  <a:pt x="348523" y="0"/>
                </a:lnTo>
                <a:cubicBezTo>
                  <a:pt x="492281" y="0"/>
                  <a:pt x="609191" y="116733"/>
                  <a:pt x="609191" y="260274"/>
                </a:cubicBezTo>
                <a:lnTo>
                  <a:pt x="609191" y="279086"/>
                </a:lnTo>
                <a:lnTo>
                  <a:pt x="424924" y="279086"/>
                </a:lnTo>
                <a:lnTo>
                  <a:pt x="424924" y="260274"/>
                </a:lnTo>
                <a:cubicBezTo>
                  <a:pt x="424924" y="218133"/>
                  <a:pt x="390633" y="183988"/>
                  <a:pt x="348523" y="183988"/>
                </a:cubicBezTo>
                <a:lnTo>
                  <a:pt x="329681" y="1839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useoModerno Black" pitchFamily="2" charset="0"/>
            </a:endParaRPr>
          </a:p>
        </p:txBody>
      </p:sp>
      <p:sp>
        <p:nvSpPr>
          <p:cNvPr id="45" name="Oval 41"/>
          <p:cNvSpPr/>
          <p:nvPr/>
        </p:nvSpPr>
        <p:spPr>
          <a:xfrm>
            <a:off x="9637107" y="3345249"/>
            <a:ext cx="206992" cy="236744"/>
          </a:xfrm>
          <a:custGeom>
            <a:avLst/>
            <a:gdLst>
              <a:gd name="T0" fmla="*/ 6215 w 6816"/>
              <a:gd name="T1" fmla="*/ 1032 h 7808"/>
              <a:gd name="T2" fmla="*/ 3204 w 6816"/>
              <a:gd name="T3" fmla="*/ 1199 h 7808"/>
              <a:gd name="T4" fmla="*/ 944 w 6816"/>
              <a:gd name="T5" fmla="*/ 3460 h 7808"/>
              <a:gd name="T6" fmla="*/ 777 w 6816"/>
              <a:gd name="T7" fmla="*/ 6456 h 7808"/>
              <a:gd name="T8" fmla="*/ 3788 w 6816"/>
              <a:gd name="T9" fmla="*/ 6304 h 7808"/>
              <a:gd name="T10" fmla="*/ 6063 w 6816"/>
              <a:gd name="T11" fmla="*/ 4043 h 7808"/>
              <a:gd name="T12" fmla="*/ 6771 w 6816"/>
              <a:gd name="T13" fmla="*/ 2531 h 7808"/>
              <a:gd name="T14" fmla="*/ 6215 w 6816"/>
              <a:gd name="T15" fmla="*/ 1032 h 7808"/>
              <a:gd name="T16" fmla="*/ 3413 w 6816"/>
              <a:gd name="T17" fmla="*/ 5928 h 7808"/>
              <a:gd name="T18" fmla="*/ 1180 w 6816"/>
              <a:gd name="T19" fmla="*/ 6080 h 7808"/>
              <a:gd name="T20" fmla="*/ 1319 w 6816"/>
              <a:gd name="T21" fmla="*/ 3834 h 7808"/>
              <a:gd name="T22" fmla="*/ 2261 w 6816"/>
              <a:gd name="T23" fmla="*/ 2891 h 7808"/>
              <a:gd name="T24" fmla="*/ 4349 w 6816"/>
              <a:gd name="T25" fmla="*/ 4991 h 7808"/>
              <a:gd name="T26" fmla="*/ 3413 w 6816"/>
              <a:gd name="T27" fmla="*/ 5928 h 7808"/>
              <a:gd name="T28" fmla="*/ 5673 w 6816"/>
              <a:gd name="T29" fmla="*/ 3668 h 7808"/>
              <a:gd name="T30" fmla="*/ 4744 w 6816"/>
              <a:gd name="T31" fmla="*/ 4598 h 7808"/>
              <a:gd name="T32" fmla="*/ 2649 w 6816"/>
              <a:gd name="T33" fmla="*/ 2503 h 7808"/>
              <a:gd name="T34" fmla="*/ 3579 w 6816"/>
              <a:gd name="T35" fmla="*/ 1574 h 7808"/>
              <a:gd name="T36" fmla="*/ 5812 w 6816"/>
              <a:gd name="T37" fmla="*/ 1422 h 7808"/>
              <a:gd name="T38" fmla="*/ 5673 w 6816"/>
              <a:gd name="T39" fmla="*/ 3668 h 78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816" h="7808">
                <a:moveTo>
                  <a:pt x="6215" y="1032"/>
                </a:moveTo>
                <a:cubicBezTo>
                  <a:pt x="5768" y="586"/>
                  <a:pt x="4433" y="0"/>
                  <a:pt x="3204" y="1199"/>
                </a:cubicBezTo>
                <a:lnTo>
                  <a:pt x="944" y="3460"/>
                </a:lnTo>
                <a:cubicBezTo>
                  <a:pt x="69" y="4334"/>
                  <a:pt x="0" y="5679"/>
                  <a:pt x="777" y="6456"/>
                </a:cubicBezTo>
                <a:cubicBezTo>
                  <a:pt x="777" y="6456"/>
                  <a:pt x="2069" y="7808"/>
                  <a:pt x="3788" y="6304"/>
                </a:cubicBezTo>
                <a:lnTo>
                  <a:pt x="6063" y="4043"/>
                </a:lnTo>
                <a:cubicBezTo>
                  <a:pt x="6493" y="3627"/>
                  <a:pt x="6743" y="3086"/>
                  <a:pt x="6771" y="2531"/>
                </a:cubicBezTo>
                <a:cubicBezTo>
                  <a:pt x="6811" y="1962"/>
                  <a:pt x="6613" y="1431"/>
                  <a:pt x="6215" y="1032"/>
                </a:cubicBezTo>
                <a:close/>
                <a:moveTo>
                  <a:pt x="3413" y="5928"/>
                </a:moveTo>
                <a:cubicBezTo>
                  <a:pt x="3067" y="6275"/>
                  <a:pt x="1952" y="6852"/>
                  <a:pt x="1180" y="6080"/>
                </a:cubicBezTo>
                <a:cubicBezTo>
                  <a:pt x="337" y="5238"/>
                  <a:pt x="1000" y="4166"/>
                  <a:pt x="1319" y="3834"/>
                </a:cubicBezTo>
                <a:lnTo>
                  <a:pt x="2261" y="2891"/>
                </a:lnTo>
                <a:lnTo>
                  <a:pt x="4349" y="4991"/>
                </a:lnTo>
                <a:lnTo>
                  <a:pt x="3413" y="5928"/>
                </a:lnTo>
                <a:close/>
                <a:moveTo>
                  <a:pt x="5673" y="3668"/>
                </a:moveTo>
                <a:lnTo>
                  <a:pt x="4744" y="4598"/>
                </a:lnTo>
                <a:lnTo>
                  <a:pt x="2649" y="2503"/>
                </a:lnTo>
                <a:lnTo>
                  <a:pt x="3579" y="1574"/>
                </a:lnTo>
                <a:cubicBezTo>
                  <a:pt x="4647" y="610"/>
                  <a:pt x="5563" y="1171"/>
                  <a:pt x="5812" y="1422"/>
                </a:cubicBezTo>
                <a:cubicBezTo>
                  <a:pt x="5812" y="1420"/>
                  <a:pt x="6816" y="2368"/>
                  <a:pt x="5673" y="36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useoModerno Black" pitchFamily="2" charset="0"/>
            </a:endParaRPr>
          </a:p>
        </p:txBody>
      </p:sp>
      <p:sp>
        <p:nvSpPr>
          <p:cNvPr id="46" name="Oval 42"/>
          <p:cNvSpPr/>
          <p:nvPr/>
        </p:nvSpPr>
        <p:spPr>
          <a:xfrm>
            <a:off x="10193623" y="3351831"/>
            <a:ext cx="236744" cy="223580"/>
          </a:xfrm>
          <a:custGeom>
            <a:avLst/>
            <a:gdLst>
              <a:gd name="T0" fmla="*/ 6007 w 6473"/>
              <a:gd name="T1" fmla="*/ 2595 h 6123"/>
              <a:gd name="T2" fmla="*/ 5585 w 6473"/>
              <a:gd name="T3" fmla="*/ 2862 h 6123"/>
              <a:gd name="T4" fmla="*/ 4443 w 6473"/>
              <a:gd name="T5" fmla="*/ 2862 h 6123"/>
              <a:gd name="T6" fmla="*/ 3644 w 6473"/>
              <a:gd name="T7" fmla="*/ 4987 h 6123"/>
              <a:gd name="T8" fmla="*/ 1769 w 6473"/>
              <a:gd name="T9" fmla="*/ 0 h 6123"/>
              <a:gd name="T10" fmla="*/ 693 w 6473"/>
              <a:gd name="T11" fmla="*/ 2862 h 6123"/>
              <a:gd name="T12" fmla="*/ 0 w 6473"/>
              <a:gd name="T13" fmla="*/ 2862 h 6123"/>
              <a:gd name="T14" fmla="*/ 0 w 6473"/>
              <a:gd name="T15" fmla="*/ 3262 h 6123"/>
              <a:gd name="T16" fmla="*/ 970 w 6473"/>
              <a:gd name="T17" fmla="*/ 3262 h 6123"/>
              <a:gd name="T18" fmla="*/ 1769 w 6473"/>
              <a:gd name="T19" fmla="*/ 1137 h 6123"/>
              <a:gd name="T20" fmla="*/ 3644 w 6473"/>
              <a:gd name="T21" fmla="*/ 6123 h 6123"/>
              <a:gd name="T22" fmla="*/ 4720 w 6473"/>
              <a:gd name="T23" fmla="*/ 3262 h 6123"/>
              <a:gd name="T24" fmla="*/ 5585 w 6473"/>
              <a:gd name="T25" fmla="*/ 3262 h 6123"/>
              <a:gd name="T26" fmla="*/ 6007 w 6473"/>
              <a:gd name="T27" fmla="*/ 3528 h 6123"/>
              <a:gd name="T28" fmla="*/ 6473 w 6473"/>
              <a:gd name="T29" fmla="*/ 3062 h 6123"/>
              <a:gd name="T30" fmla="*/ 6007 w 6473"/>
              <a:gd name="T31" fmla="*/ 2595 h 6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73" h="6123">
                <a:moveTo>
                  <a:pt x="6007" y="2595"/>
                </a:moveTo>
                <a:cubicBezTo>
                  <a:pt x="5821" y="2595"/>
                  <a:pt x="5660" y="2704"/>
                  <a:pt x="5585" y="2862"/>
                </a:cubicBezTo>
                <a:lnTo>
                  <a:pt x="4443" y="2862"/>
                </a:lnTo>
                <a:lnTo>
                  <a:pt x="3644" y="4987"/>
                </a:lnTo>
                <a:lnTo>
                  <a:pt x="1769" y="0"/>
                </a:lnTo>
                <a:lnTo>
                  <a:pt x="693" y="2862"/>
                </a:lnTo>
                <a:lnTo>
                  <a:pt x="0" y="2862"/>
                </a:lnTo>
                <a:lnTo>
                  <a:pt x="0" y="3262"/>
                </a:lnTo>
                <a:lnTo>
                  <a:pt x="970" y="3262"/>
                </a:lnTo>
                <a:lnTo>
                  <a:pt x="1769" y="1137"/>
                </a:lnTo>
                <a:lnTo>
                  <a:pt x="3644" y="6123"/>
                </a:lnTo>
                <a:lnTo>
                  <a:pt x="4720" y="3262"/>
                </a:lnTo>
                <a:lnTo>
                  <a:pt x="5585" y="3262"/>
                </a:lnTo>
                <a:cubicBezTo>
                  <a:pt x="5660" y="3419"/>
                  <a:pt x="5821" y="3528"/>
                  <a:pt x="6007" y="3528"/>
                </a:cubicBezTo>
                <a:cubicBezTo>
                  <a:pt x="6264" y="3528"/>
                  <a:pt x="6473" y="3319"/>
                  <a:pt x="6473" y="3062"/>
                </a:cubicBezTo>
                <a:cubicBezTo>
                  <a:pt x="6473" y="2804"/>
                  <a:pt x="6264" y="2595"/>
                  <a:pt x="6007" y="25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useoModerno Black" pitchFamily="2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7254875" y="3128645"/>
            <a:ext cx="3375660" cy="2030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useoModerno Black" pitchFamily="2" charset="0"/>
                <a:cs typeface="Manrope SemiBold" charset="0"/>
              </a:rPr>
              <a:t>NGUYỄN GIA THÁI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useoModerno Black" pitchFamily="2" charset="0"/>
              <a:cs typeface="Manrope SemiBold" charset="0"/>
            </a:endParaRP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useoModerno Black" pitchFamily="2" charset="0"/>
              <a:cs typeface="Manrope SemiBold" charset="0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useoModerno Black" pitchFamily="2" charset="0"/>
                <a:cs typeface="Manrope SemiBold" charset="0"/>
              </a:rPr>
              <a:t>HÀ TUẤN ĐIỆP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useoModerno Black" pitchFamily="2" charset="0"/>
              <a:cs typeface="Manrope SemiBold" charset="0"/>
            </a:endParaRP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useoModerno Black" pitchFamily="2" charset="0"/>
              <a:cs typeface="Manrope SemiBold" charset="0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useoModerno Black" pitchFamily="2" charset="0"/>
                <a:cs typeface="Manrope SemiBold" charset="0"/>
              </a:rPr>
              <a:t>ĐINH THỊ NGỌC BÍCH 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useoModerno Black" pitchFamily="2" charset="0"/>
              <a:cs typeface="Manrope SemiBold" charset="0"/>
            </a:endParaRP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useoModerno Black" pitchFamily="2" charset="0"/>
              <a:cs typeface="Manrope SemiBold" charset="0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useoModerno Black" pitchFamily="2" charset="0"/>
                <a:cs typeface="Manrope SemiBold" charset="0"/>
              </a:rPr>
              <a:t>GIÀNG A DỤNG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useoModerno Black" pitchFamily="2" charset="0"/>
              <a:cs typeface="Manrope SemiBold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029335" y="1443990"/>
            <a:ext cx="4931410" cy="3599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</a:pPr>
            <a:r>
              <a:rPr lang="en-US" altLang="zh-CN" sz="6000" dirty="0">
                <a:solidFill>
                  <a:srgbClr val="5652CC"/>
                </a:solidFill>
                <a:latin typeface="MuseoModerno Black" pitchFamily="2" charset="0"/>
                <a:ea typeface="+mj-ea"/>
                <a:cs typeface="MuseoModerno Black" pitchFamily="2" charset="0"/>
              </a:rPr>
              <a:t>TRÍ TUỆ NHÂN TẠO</a:t>
            </a:r>
            <a:endParaRPr lang="en-US" altLang="zh-CN" sz="6000" dirty="0">
              <a:solidFill>
                <a:srgbClr val="5652CC"/>
              </a:solidFill>
              <a:latin typeface="MuseoModerno Black" pitchFamily="2" charset="0"/>
              <a:ea typeface="+mj-ea"/>
              <a:cs typeface="MuseoModerno Black" pitchFamily="2" charset="0"/>
            </a:endParaRPr>
          </a:p>
          <a:p>
            <a:endParaRPr lang="en-US" altLang="zh-CN" sz="6000" dirty="0">
              <a:solidFill>
                <a:srgbClr val="5652CC"/>
              </a:solidFill>
              <a:latin typeface="MuseoModerno Black" pitchFamily="2" charset="0"/>
              <a:ea typeface="+mj-ea"/>
              <a:cs typeface="MuseoModerno Black" pitchFamily="2" charset="0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160" y="0"/>
            <a:ext cx="12192000" cy="6858000"/>
            <a:chOff x="0" y="0"/>
            <a:chExt cx="12192000" cy="6858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5652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MuseoModerno Black" pitchFamily="2" charset="0"/>
              </a:endParaRPr>
            </a:p>
          </p:txBody>
        </p:sp>
        <p:pic>
          <p:nvPicPr>
            <p:cNvPr id="21" name="图形 20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 flipH="1" flipV="1">
              <a:off x="7775690" y="0"/>
              <a:ext cx="4412343" cy="2295891"/>
            </a:xfrm>
            <a:prstGeom prst="rect">
              <a:avLst/>
            </a:prstGeom>
          </p:spPr>
        </p:pic>
        <p:pic>
          <p:nvPicPr>
            <p:cNvPr id="10" name="图形 9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0" y="4562109"/>
              <a:ext cx="4412343" cy="2295891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373743" y="388257"/>
              <a:ext cx="11466286" cy="6081486"/>
            </a:xfrm>
            <a:prstGeom prst="rect">
              <a:avLst/>
            </a:prstGeom>
            <a:solidFill>
              <a:srgbClr val="F4F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MuseoModerno Black" pitchFamily="2" charset="0"/>
              </a:endParaRPr>
            </a:p>
          </p:txBody>
        </p:sp>
        <p:pic>
          <p:nvPicPr>
            <p:cNvPr id="11" name="图形 10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9883520" y="5545428"/>
              <a:ext cx="1956507" cy="924315"/>
            </a:xfrm>
            <a:prstGeom prst="rect">
              <a:avLst/>
            </a:prstGeom>
          </p:spPr>
        </p:pic>
      </p:grpSp>
      <p:pic>
        <p:nvPicPr>
          <p:cNvPr id="27" name="图形 26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6348" y="987679"/>
            <a:ext cx="1057966" cy="74964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878330" y="1097280"/>
            <a:ext cx="10313670" cy="2014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900" dirty="0">
                <a:solidFill>
                  <a:srgbClr val="5652CC"/>
                </a:solidFill>
                <a:latin typeface="MuseoModerno Black" pitchFamily="2" charset="0"/>
                <a:ea typeface="+mj-ea"/>
                <a:cs typeface="MuseoModerno Black" pitchFamily="2" charset="0"/>
                <a:sym typeface="+mn-ea"/>
              </a:rPr>
              <a:t>Nhận diện cử chỉ tay quân đội </a:t>
            </a:r>
            <a:endParaRPr lang="en-US" altLang="zh-CN" sz="2900" dirty="0">
              <a:solidFill>
                <a:srgbClr val="5652CC"/>
              </a:solidFill>
              <a:latin typeface="MuseoModerno Black" pitchFamily="2" charset="0"/>
              <a:ea typeface="+mj-ea"/>
              <a:cs typeface="MuseoModerno Black" pitchFamily="2" charset="0"/>
            </a:endParaRPr>
          </a:p>
          <a:p>
            <a:endParaRPr lang="en-US" altLang="zh-CN" sz="4800" dirty="0">
              <a:solidFill>
                <a:srgbClr val="5652CC"/>
              </a:solidFill>
              <a:latin typeface="MuseoModerno Black" pitchFamily="2" charset="0"/>
              <a:ea typeface="+mj-ea"/>
              <a:cs typeface="MuseoModerno Black" pitchFamily="2" charset="0"/>
            </a:endParaRPr>
          </a:p>
          <a:p>
            <a:endParaRPr lang="zh-CN" altLang="en-US" sz="4800" dirty="0">
              <a:solidFill>
                <a:srgbClr val="5652CC"/>
              </a:solidFill>
              <a:latin typeface="MuseoModerno Black" pitchFamily="2" charset="0"/>
              <a:cs typeface="MuseoModerno Black" pitchFamily="2" charset="0"/>
            </a:endParaRPr>
          </a:p>
        </p:txBody>
      </p:sp>
      <p:sp>
        <p:nvSpPr>
          <p:cNvPr id="29" name="矩形: 圆角 28"/>
          <p:cNvSpPr/>
          <p:nvPr/>
        </p:nvSpPr>
        <p:spPr>
          <a:xfrm>
            <a:off x="1254469" y="2496969"/>
            <a:ext cx="1795872" cy="2431629"/>
          </a:xfrm>
          <a:prstGeom prst="roundRect">
            <a:avLst>
              <a:gd name="adj" fmla="val 11466"/>
            </a:avLst>
          </a:prstGeom>
          <a:solidFill>
            <a:srgbClr val="5652C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  <a:spcBef>
                <a:spcPts val="100"/>
              </a:spcBef>
              <a:spcAft>
                <a:spcPts val="100"/>
              </a:spcAft>
            </a:pPr>
            <a:endParaRPr lang="zh-CN" altLang="en-US" sz="2000">
              <a:solidFill>
                <a:schemeClr val="bg1"/>
              </a:solidFill>
              <a:latin typeface="+mj-ea"/>
              <a:ea typeface="+mj-ea"/>
              <a:cs typeface="MuseoModerno Black" pitchFamily="2" charset="0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1884543" y="2189720"/>
            <a:ext cx="644703" cy="644703"/>
          </a:xfrm>
          <a:prstGeom prst="ellipse">
            <a:avLst/>
          </a:prstGeom>
          <a:solidFill>
            <a:srgbClr val="FFA95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  <a:spcBef>
                <a:spcPts val="100"/>
              </a:spcBef>
              <a:spcAft>
                <a:spcPts val="100"/>
              </a:spcAft>
            </a:pPr>
            <a:endParaRPr lang="zh-CN" altLang="en-US">
              <a:solidFill>
                <a:schemeClr val="bg1"/>
              </a:solidFill>
              <a:latin typeface="+mj-ea"/>
              <a:ea typeface="+mj-ea"/>
              <a:cs typeface="MuseoModerno Black" pitchFamily="2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536065" y="3107055"/>
            <a:ext cx="1252855" cy="8966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MuseoModerno Black" pitchFamily="2" charset="0"/>
                <a:ea typeface="+mj-ea"/>
                <a:cs typeface="MuseoModerno Black" pitchFamily="2" charset="0"/>
              </a:rPr>
              <a:t>Đặt vấn đề  </a:t>
            </a:r>
            <a:endParaRPr lang="en-US" altLang="zh-CN" sz="2400" dirty="0">
              <a:solidFill>
                <a:schemeClr val="bg1"/>
              </a:solidFill>
              <a:latin typeface="MuseoModerno Black" pitchFamily="2" charset="0"/>
              <a:ea typeface="+mj-ea"/>
              <a:cs typeface="MuseoModerno Black" pitchFamily="2" charset="0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1536010" y="4692496"/>
            <a:ext cx="13026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圆角 33"/>
          <p:cNvSpPr/>
          <p:nvPr/>
        </p:nvSpPr>
        <p:spPr>
          <a:xfrm>
            <a:off x="7113993" y="3549799"/>
            <a:ext cx="1795872" cy="2431629"/>
          </a:xfrm>
          <a:prstGeom prst="roundRect">
            <a:avLst>
              <a:gd name="adj" fmla="val 11466"/>
            </a:avLst>
          </a:prstGeom>
          <a:solidFill>
            <a:srgbClr val="5652C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  <a:spcBef>
                <a:spcPts val="100"/>
              </a:spcBef>
              <a:spcAft>
                <a:spcPts val="100"/>
              </a:spcAft>
            </a:pPr>
            <a:endParaRPr lang="zh-CN" altLang="en-US" sz="2000">
              <a:solidFill>
                <a:schemeClr val="bg1"/>
              </a:solidFill>
              <a:latin typeface="+mj-ea"/>
              <a:ea typeface="+mj-ea"/>
              <a:cs typeface="MuseoModerno Black" pitchFamily="2" charset="0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7616190" y="5653405"/>
            <a:ext cx="644525" cy="660400"/>
          </a:xfrm>
          <a:prstGeom prst="ellipse">
            <a:avLst/>
          </a:prstGeom>
          <a:solidFill>
            <a:srgbClr val="FFA95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  <a:spcBef>
                <a:spcPts val="100"/>
              </a:spcBef>
              <a:spcAft>
                <a:spcPts val="100"/>
              </a:spcAft>
            </a:pPr>
            <a:endParaRPr lang="zh-CN" altLang="en-US">
              <a:solidFill>
                <a:schemeClr val="bg1"/>
              </a:solidFill>
              <a:latin typeface="+mj-ea"/>
              <a:ea typeface="+mj-ea"/>
              <a:cs typeface="MuseoModerno Black" pitchFamily="2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383780" y="4203065"/>
            <a:ext cx="1236980" cy="9467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MuseoModerno Black" pitchFamily="2" charset="0"/>
                <a:ea typeface="+mj-ea"/>
                <a:cs typeface="MuseoModerno Black" pitchFamily="2" charset="0"/>
              </a:rPr>
              <a:t>Thuật toán</a:t>
            </a:r>
            <a:endParaRPr lang="en-US" altLang="zh-CN" sz="2400" dirty="0">
              <a:solidFill>
                <a:schemeClr val="bg1"/>
              </a:solidFill>
              <a:latin typeface="MuseoModerno Black" pitchFamily="2" charset="0"/>
              <a:ea typeface="+mj-ea"/>
              <a:cs typeface="MuseoModerno Black" pitchFamily="2" charset="0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3520129" y="3712056"/>
            <a:ext cx="13026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: 圆角 41"/>
          <p:cNvSpPr/>
          <p:nvPr/>
        </p:nvSpPr>
        <p:spPr>
          <a:xfrm>
            <a:off x="3197124" y="3543786"/>
            <a:ext cx="1795872" cy="2431630"/>
          </a:xfrm>
          <a:prstGeom prst="roundRect">
            <a:avLst>
              <a:gd name="adj" fmla="val 11466"/>
            </a:avLst>
          </a:prstGeom>
          <a:solidFill>
            <a:srgbClr val="5652C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  <a:spcBef>
                <a:spcPts val="100"/>
              </a:spcBef>
              <a:spcAft>
                <a:spcPts val="100"/>
              </a:spcAft>
            </a:pPr>
            <a:endParaRPr lang="zh-CN" altLang="en-US" sz="2000">
              <a:solidFill>
                <a:schemeClr val="bg1"/>
              </a:solidFill>
              <a:latin typeface="+mj-ea"/>
              <a:ea typeface="+mj-ea"/>
              <a:cs typeface="MuseoModerno Black" pitchFamily="2" charset="0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3709088" y="5606246"/>
            <a:ext cx="644703" cy="644703"/>
          </a:xfrm>
          <a:prstGeom prst="ellipse">
            <a:avLst/>
          </a:prstGeom>
          <a:solidFill>
            <a:srgbClr val="FFA95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  <a:spcBef>
                <a:spcPts val="100"/>
              </a:spcBef>
              <a:spcAft>
                <a:spcPts val="100"/>
              </a:spcAft>
            </a:pPr>
            <a:endParaRPr lang="zh-CN" altLang="en-US">
              <a:solidFill>
                <a:schemeClr val="bg1"/>
              </a:solidFill>
              <a:latin typeface="+mj-ea"/>
              <a:ea typeface="+mj-ea"/>
              <a:cs typeface="MuseoModerno Black" pitchFamily="2" charset="0"/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5537335" y="4703233"/>
            <a:ext cx="13026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圆角 54"/>
          <p:cNvSpPr/>
          <p:nvPr/>
        </p:nvSpPr>
        <p:spPr>
          <a:xfrm>
            <a:off x="9094749" y="2496671"/>
            <a:ext cx="1795872" cy="2431630"/>
          </a:xfrm>
          <a:prstGeom prst="roundRect">
            <a:avLst>
              <a:gd name="adj" fmla="val 11466"/>
            </a:avLst>
          </a:prstGeom>
          <a:solidFill>
            <a:srgbClr val="5652C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  <a:spcBef>
                <a:spcPts val="100"/>
              </a:spcBef>
              <a:spcAft>
                <a:spcPts val="100"/>
              </a:spcAft>
            </a:pPr>
            <a:endParaRPr lang="zh-CN" altLang="en-US" sz="2000">
              <a:solidFill>
                <a:schemeClr val="bg1"/>
              </a:solidFill>
              <a:latin typeface="+mj-ea"/>
              <a:ea typeface="+mj-ea"/>
              <a:cs typeface="MuseoModerno Black" pitchFamily="2" charset="0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9712123" y="2189946"/>
            <a:ext cx="644703" cy="644703"/>
          </a:xfrm>
          <a:prstGeom prst="ellipse">
            <a:avLst/>
          </a:prstGeom>
          <a:solidFill>
            <a:srgbClr val="FFA95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  <a:spcBef>
                <a:spcPts val="100"/>
              </a:spcBef>
              <a:spcAft>
                <a:spcPts val="100"/>
              </a:spcAft>
            </a:pPr>
            <a:endParaRPr lang="zh-CN" altLang="en-US">
              <a:solidFill>
                <a:schemeClr val="bg1"/>
              </a:solidFill>
              <a:latin typeface="+mj-ea"/>
              <a:ea typeface="+mj-ea"/>
              <a:cs typeface="MuseoModerno Black" pitchFamily="2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9356941" y="3343724"/>
            <a:ext cx="1427698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MuseoModerno Black" pitchFamily="2" charset="0"/>
                <a:ea typeface="+mj-ea"/>
                <a:cs typeface="MuseoModerno Black" pitchFamily="2" charset="0"/>
              </a:rPr>
              <a:t>Đánh giá</a:t>
            </a:r>
            <a:endParaRPr lang="en-US" altLang="zh-CN" sz="2400" dirty="0">
              <a:solidFill>
                <a:schemeClr val="bg1"/>
              </a:solidFill>
              <a:latin typeface="MuseoModerno Black" pitchFamily="2" charset="0"/>
              <a:ea typeface="+mj-ea"/>
              <a:cs typeface="MuseoModerno Black" pitchFamily="2" charset="0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9356328" y="4689263"/>
            <a:ext cx="13026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1884602" y="2328040"/>
            <a:ext cx="60521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  <a:cs typeface="MuseoModerno Black" pitchFamily="2" charset="0"/>
              </a:rPr>
              <a:t>01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  <a:cs typeface="MuseoModerno Black" pitchFamily="2" charset="0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655861" y="5882135"/>
            <a:ext cx="605215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  <a:cs typeface="MuseoModerno Black" pitchFamily="2" charset="0"/>
              </a:rPr>
              <a:t>04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  <a:cs typeface="MuseoModerno Black" pitchFamily="2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748517" y="5743931"/>
            <a:ext cx="60521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  <a:cs typeface="MuseoModerno Black" pitchFamily="2" charset="0"/>
              </a:rPr>
              <a:t>02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  <a:cs typeface="MuseoModerno Black" pitchFamily="2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9705832" y="2356841"/>
            <a:ext cx="605215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  <a:cs typeface="MuseoModerno Black" pitchFamily="2" charset="0"/>
              </a:rPr>
              <a:t>05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  <a:cs typeface="MuseoModerno Black" pitchFamily="2" charset="0"/>
            </a:endParaRPr>
          </a:p>
        </p:txBody>
      </p:sp>
      <p:pic>
        <p:nvPicPr>
          <p:cNvPr id="68" name="图形 67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6761" y="1479460"/>
            <a:ext cx="683380" cy="585754"/>
          </a:xfrm>
          <a:prstGeom prst="rect">
            <a:avLst/>
          </a:prstGeom>
        </p:spPr>
      </p:pic>
      <p:sp>
        <p:nvSpPr>
          <p:cNvPr id="6" name="文本框 35"/>
          <p:cNvSpPr txBox="1"/>
          <p:nvPr/>
        </p:nvSpPr>
        <p:spPr>
          <a:xfrm>
            <a:off x="3402965" y="4203065"/>
            <a:ext cx="1320165" cy="9467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algn="ctr"/>
            <a:r>
              <a:rPr lang="en-US" altLang="zh-CN" sz="2400" dirty="0">
                <a:solidFill>
                  <a:schemeClr val="bg1"/>
                </a:solidFill>
                <a:latin typeface="MuseoModerno Black" pitchFamily="2" charset="0"/>
                <a:ea typeface="+mj-ea"/>
                <a:cs typeface="MuseoModerno Black" pitchFamily="2" charset="0"/>
              </a:rPr>
              <a:t>Mục Tiêu</a:t>
            </a:r>
            <a:endParaRPr lang="en-US" altLang="zh-CN" sz="2400" dirty="0">
              <a:solidFill>
                <a:schemeClr val="bg1"/>
              </a:solidFill>
              <a:latin typeface="MuseoModerno Black" pitchFamily="2" charset="0"/>
              <a:ea typeface="+mj-ea"/>
              <a:cs typeface="MuseoModerno Black" pitchFamily="2" charset="0"/>
            </a:endParaRPr>
          </a:p>
        </p:txBody>
      </p:sp>
      <p:sp>
        <p:nvSpPr>
          <p:cNvPr id="5" name="矩形: 圆角 33"/>
          <p:cNvSpPr/>
          <p:nvPr/>
        </p:nvSpPr>
        <p:spPr>
          <a:xfrm>
            <a:off x="5155653" y="2497604"/>
            <a:ext cx="1795872" cy="2431629"/>
          </a:xfrm>
          <a:prstGeom prst="roundRect">
            <a:avLst>
              <a:gd name="adj" fmla="val 11466"/>
            </a:avLst>
          </a:prstGeom>
          <a:solidFill>
            <a:srgbClr val="5652C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5000"/>
              </a:lnSpc>
              <a:spcBef>
                <a:spcPts val="100"/>
              </a:spcBef>
              <a:spcAft>
                <a:spcPts val="100"/>
              </a:spcAft>
            </a:pPr>
            <a:endParaRPr lang="zh-CN" altLang="en-US" sz="2000">
              <a:solidFill>
                <a:schemeClr val="bg1"/>
              </a:solidFill>
              <a:latin typeface="+mj-ea"/>
              <a:ea typeface="+mj-ea"/>
              <a:cs typeface="MuseoModerno Black" pitchFamily="2" charset="0"/>
            </a:endParaRPr>
          </a:p>
        </p:txBody>
      </p:sp>
      <p:sp>
        <p:nvSpPr>
          <p:cNvPr id="9" name="椭圆 34"/>
          <p:cNvSpPr/>
          <p:nvPr/>
        </p:nvSpPr>
        <p:spPr>
          <a:xfrm>
            <a:off x="5814695" y="2127885"/>
            <a:ext cx="644525" cy="660400"/>
          </a:xfrm>
          <a:prstGeom prst="ellipse">
            <a:avLst/>
          </a:prstGeom>
          <a:solidFill>
            <a:srgbClr val="FFA95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5000"/>
              </a:lnSpc>
              <a:spcBef>
                <a:spcPts val="100"/>
              </a:spcBef>
              <a:spcAft>
                <a:spcPts val="100"/>
              </a:spcAft>
            </a:pPr>
            <a:endParaRPr lang="zh-CN" altLang="en-US">
              <a:solidFill>
                <a:schemeClr val="bg1"/>
              </a:solidFill>
              <a:latin typeface="+mj-ea"/>
              <a:ea typeface="+mj-ea"/>
              <a:cs typeface="MuseoModerno Black" pitchFamily="2" charset="0"/>
            </a:endParaRPr>
          </a:p>
        </p:txBody>
      </p:sp>
      <p:sp>
        <p:nvSpPr>
          <p:cNvPr id="7" name="文本框 60"/>
          <p:cNvSpPr txBox="1"/>
          <p:nvPr/>
        </p:nvSpPr>
        <p:spPr>
          <a:xfrm>
            <a:off x="5814996" y="2273430"/>
            <a:ext cx="60521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  <a:cs typeface="MuseoModerno Black" pitchFamily="2" charset="0"/>
              </a:rPr>
              <a:t>03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  <a:cs typeface="MuseoModerno Black" pitchFamily="2" charset="0"/>
            </a:endParaRPr>
          </a:p>
        </p:txBody>
      </p:sp>
      <p:cxnSp>
        <p:nvCxnSpPr>
          <p:cNvPr id="12" name="直接连接符 32"/>
          <p:cNvCxnSpPr/>
          <p:nvPr/>
        </p:nvCxnSpPr>
        <p:spPr>
          <a:xfrm>
            <a:off x="3520385" y="3745711"/>
            <a:ext cx="13026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35"/>
          <p:cNvSpPr txBox="1"/>
          <p:nvPr/>
        </p:nvSpPr>
        <p:spPr>
          <a:xfrm>
            <a:off x="5412740" y="3169920"/>
            <a:ext cx="1320165" cy="9467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algn="ctr"/>
            <a:r>
              <a:rPr lang="en-US" altLang="zh-CN" sz="2400" dirty="0">
                <a:solidFill>
                  <a:schemeClr val="bg1"/>
                </a:solidFill>
                <a:latin typeface="MuseoModerno Black" pitchFamily="2" charset="0"/>
                <a:ea typeface="+mj-ea"/>
                <a:cs typeface="MuseoModerno Black" pitchFamily="2" charset="0"/>
              </a:rPr>
              <a:t>Phương pháp</a:t>
            </a:r>
            <a:endParaRPr lang="en-US" altLang="zh-CN" sz="2400" dirty="0">
              <a:solidFill>
                <a:schemeClr val="bg1"/>
              </a:solidFill>
              <a:latin typeface="MuseoModerno Black" pitchFamily="2" charset="0"/>
              <a:ea typeface="+mj-ea"/>
              <a:cs typeface="MuseoModerno Black" pitchFamily="2" charset="0"/>
            </a:endParaRPr>
          </a:p>
        </p:txBody>
      </p:sp>
      <p:cxnSp>
        <p:nvCxnSpPr>
          <p:cNvPr id="14" name="直接连接符 32"/>
          <p:cNvCxnSpPr/>
          <p:nvPr/>
        </p:nvCxnSpPr>
        <p:spPr>
          <a:xfrm>
            <a:off x="5430465" y="4689321"/>
            <a:ext cx="13026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32"/>
          <p:cNvCxnSpPr/>
          <p:nvPr/>
        </p:nvCxnSpPr>
        <p:spPr>
          <a:xfrm>
            <a:off x="7371660" y="3745076"/>
            <a:ext cx="13026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9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65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useoModerno Black" pitchFamily="2" charset="0"/>
            </a:endParaRPr>
          </a:p>
        </p:txBody>
      </p:sp>
      <p:pic>
        <p:nvPicPr>
          <p:cNvPr id="21" name="图形 20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flipH="1" flipV="1">
            <a:off x="7775690" y="0"/>
            <a:ext cx="4412343" cy="2295891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4562109"/>
            <a:ext cx="4412343" cy="229589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73743" y="388257"/>
            <a:ext cx="11466286" cy="6081486"/>
          </a:xfrm>
          <a:prstGeom prst="rect">
            <a:avLst/>
          </a:prstGeom>
          <a:solidFill>
            <a:srgbClr val="F4F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useoModerno Black" pitchFamily="2" charset="0"/>
            </a:endParaRPr>
          </a:p>
        </p:txBody>
      </p:sp>
      <p:pic>
        <p:nvPicPr>
          <p:cNvPr id="11" name="图形 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9883520" y="5545428"/>
            <a:ext cx="1956507" cy="924315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1001664" y="892491"/>
            <a:ext cx="6587789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800" dirty="0">
                <a:solidFill>
                  <a:srgbClr val="5652CC"/>
                </a:solidFill>
                <a:latin typeface="MuseoModerno Black" pitchFamily="2" charset="0"/>
                <a:ea typeface="+mj-ea"/>
                <a:cs typeface="MuseoModerno Black" pitchFamily="2" charset="0"/>
              </a:rPr>
              <a:t>1. Đặt vấn đề</a:t>
            </a:r>
            <a:endParaRPr lang="en-US" altLang="zh-CN" sz="4800" dirty="0">
              <a:solidFill>
                <a:srgbClr val="5652CC"/>
              </a:solidFill>
              <a:latin typeface="MuseoModerno Black" pitchFamily="2" charset="0"/>
              <a:ea typeface="+mj-ea"/>
              <a:cs typeface="MuseoModerno Black" pitchFamily="2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160145" y="1988185"/>
            <a:ext cx="5938520" cy="3476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sz="2500">
                <a:sym typeface="+mn-ea"/>
              </a:rPr>
              <a:t>- Cử chỉ tay là phương thức giao tiếp quan trọng trong quân đội</a:t>
            </a:r>
            <a:endParaRPr sz="2500">
              <a:sym typeface="+mn-ea"/>
            </a:endParaRPr>
          </a:p>
          <a:p>
            <a:pPr>
              <a:lnSpc>
                <a:spcPct val="130000"/>
              </a:lnSpc>
            </a:pPr>
            <a:r>
              <a:rPr sz="2500">
                <a:sym typeface="+mn-ea"/>
              </a:rPr>
              <a:t>- Cần hệ thống tự động nhận diện để tăng hiệu quả</a:t>
            </a:r>
            <a:endParaRPr sz="2500">
              <a:sym typeface="+mn-ea"/>
            </a:endParaRPr>
          </a:p>
          <a:p>
            <a:pPr>
              <a:lnSpc>
                <a:spcPct val="130000"/>
              </a:lnSpc>
            </a:pPr>
            <a:r>
              <a:rPr sz="2500">
                <a:sym typeface="+mn-ea"/>
              </a:rPr>
              <a:t>- Arduino &amp; cảm biến flex giúp thu thập dữ liệu cử chỉ tay</a:t>
            </a:r>
            <a:endParaRPr sz="2500">
              <a:sym typeface="+mn-ea"/>
            </a:endParaRPr>
          </a:p>
          <a:p>
            <a:endParaRPr lang="en-US" altLang="en-US" sz="2500" dirty="0">
              <a:solidFill>
                <a:srgbClr val="FFA95B"/>
              </a:solidFill>
              <a:latin typeface="MuseoModerno Black" pitchFamily="2" charset="0"/>
              <a:cs typeface="MuseoModerno Black" pitchFamily="2" charset="0"/>
            </a:endParaRPr>
          </a:p>
        </p:txBody>
      </p:sp>
      <p:pic>
        <p:nvPicPr>
          <p:cNvPr id="2" name="Picture 1"/>
          <p:cNvPicPr/>
          <p:nvPr/>
        </p:nvPicPr>
        <p:blipFill>
          <a:blip r:embed="rId5"/>
          <a:stretch>
            <a:fillRect/>
          </a:stretch>
        </p:blipFill>
        <p:spPr>
          <a:xfrm>
            <a:off x="7098665" y="2045335"/>
            <a:ext cx="4263390" cy="34194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202055" y="327025"/>
            <a:ext cx="6786880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dirty="0">
                <a:solidFill>
                  <a:srgbClr val="5652CC"/>
                </a:solidFill>
                <a:latin typeface="MuseoModerno Black" pitchFamily="2" charset="0"/>
                <a:ea typeface="+mj-ea"/>
                <a:cs typeface="MuseoModerno Black" pitchFamily="2" charset="0"/>
              </a:rPr>
              <a:t>2. Mục tiêu </a:t>
            </a:r>
            <a:endParaRPr lang="en-US" altLang="zh-CN" sz="4400" dirty="0">
              <a:solidFill>
                <a:srgbClr val="5652CC"/>
              </a:solidFill>
              <a:latin typeface="MuseoModerno Black" pitchFamily="2" charset="0"/>
              <a:ea typeface="+mj-ea"/>
              <a:cs typeface="MuseoModerno Black" pitchFamily="2" charset="0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897255" y="1569085"/>
            <a:ext cx="5977255" cy="39916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>
              <a:lnSpc>
                <a:spcPct val="140000"/>
              </a:lnSpc>
            </a:pPr>
            <a:r>
              <a:rPr sz="2500">
                <a:sym typeface="+mn-ea"/>
              </a:rPr>
              <a:t>- Xây dựng hệ thống nhận diện cử chỉ tay</a:t>
            </a:r>
            <a:endParaRPr sz="2500"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sz="2500">
                <a:sym typeface="+mn-ea"/>
              </a:rPr>
              <a:t>- Sử dụng cảm biến flex để thu thập tín hiệu</a:t>
            </a:r>
            <a:endParaRPr sz="2500"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sz="2500">
                <a:sym typeface="+mn-ea"/>
              </a:rPr>
              <a:t>- Ứng dụng AI để phân loại cử chỉ tay</a:t>
            </a:r>
            <a:endParaRPr sz="2500">
              <a:sym typeface="+mn-ea"/>
            </a:endParaRPr>
          </a:p>
          <a:p>
            <a:pPr algn="l">
              <a:lnSpc>
                <a:spcPct val="130000"/>
              </a:lnSpc>
            </a:pPr>
            <a:endParaRPr lang="en-US" altLang="en-US" sz="2500" dirty="0">
              <a:solidFill>
                <a:schemeClr val="accent2"/>
              </a:solidFill>
              <a:latin typeface="+mj-ea"/>
              <a:ea typeface="+mj-ea"/>
              <a:cs typeface="MuseoModerno Black" pitchFamily="2" charset="0"/>
              <a:sym typeface="Manrope SemiBold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43113" t="19648" r="33797" b="9592"/>
          <a:stretch>
            <a:fillRect/>
          </a:stretch>
        </p:blipFill>
        <p:spPr>
          <a:xfrm>
            <a:off x="7649845" y="505460"/>
            <a:ext cx="3893820" cy="55689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202055" y="327025"/>
            <a:ext cx="9571355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dirty="0">
                <a:solidFill>
                  <a:srgbClr val="5652CC"/>
                </a:solidFill>
                <a:latin typeface="MuseoModerno Black" pitchFamily="2" charset="0"/>
                <a:ea typeface="+mj-ea"/>
                <a:cs typeface="MuseoModerno Black" pitchFamily="2" charset="0"/>
              </a:rPr>
              <a:t>3. Phương pháp</a:t>
            </a:r>
            <a:endParaRPr lang="en-US" altLang="zh-CN" sz="4400" dirty="0">
              <a:solidFill>
                <a:srgbClr val="5652CC"/>
              </a:solidFill>
              <a:latin typeface="MuseoModerno Black" pitchFamily="2" charset="0"/>
              <a:ea typeface="+mj-ea"/>
              <a:cs typeface="MuseoModerno Black" pitchFamily="2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578485" y="1095375"/>
            <a:ext cx="11412220" cy="1168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40000"/>
              </a:lnSpc>
            </a:pPr>
            <a:r>
              <a:rPr sz="2500">
                <a:sym typeface="+mn-ea"/>
              </a:rPr>
              <a:t>- Kết nối cảm biến flex với Arduino</a:t>
            </a:r>
            <a:r>
              <a:rPr lang="en-US" sz="2500">
                <a:sym typeface="+mn-ea"/>
              </a:rPr>
              <a:t>             </a:t>
            </a:r>
            <a:r>
              <a:rPr sz="2500">
                <a:sym typeface="+mn-ea"/>
              </a:rPr>
              <a:t>- Tiền xử lý và chuẩn hóa dữ liệu</a:t>
            </a:r>
            <a:endParaRPr sz="2500"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sz="2500">
                <a:sym typeface="+mn-ea"/>
              </a:rPr>
              <a:t>- Đọc dữ liệu từ ngón tay khi uốn cong</a:t>
            </a:r>
            <a:r>
              <a:rPr lang="en-US" sz="2500">
                <a:sym typeface="+mn-ea"/>
              </a:rPr>
              <a:t>    </a:t>
            </a:r>
            <a:r>
              <a:rPr sz="2500">
                <a:sym typeface="+mn-ea"/>
              </a:rPr>
              <a:t>- Sử dụng mô hình AI để nhận diện</a:t>
            </a:r>
            <a:endParaRPr lang="en-US" altLang="en-US" sz="2500" dirty="0">
              <a:solidFill>
                <a:schemeClr val="accent2"/>
              </a:solidFill>
              <a:latin typeface="Arial Black" panose="020B0A04020102020204" charset="0"/>
              <a:ea typeface="+mj-ea"/>
              <a:cs typeface="Arial Black" panose="020B0A04020102020204" charset="0"/>
              <a:sym typeface="Manrope SemiBold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rcRect l="21897" t="29776" r="2904" b="15918"/>
          <a:stretch>
            <a:fillRect/>
          </a:stretch>
        </p:blipFill>
        <p:spPr>
          <a:xfrm>
            <a:off x="417830" y="2909570"/>
            <a:ext cx="11139805" cy="38550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202157" y="327043"/>
            <a:ext cx="5837925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dirty="0">
                <a:solidFill>
                  <a:srgbClr val="5652CC"/>
                </a:solidFill>
                <a:latin typeface="MuseoModerno Black" pitchFamily="2" charset="0"/>
                <a:ea typeface="+mj-ea"/>
                <a:cs typeface="MuseoModerno Black" pitchFamily="2" charset="0"/>
              </a:rPr>
              <a:t>4. Thuật toán </a:t>
            </a:r>
            <a:endParaRPr lang="en-US" altLang="zh-CN" sz="4400" dirty="0">
              <a:solidFill>
                <a:srgbClr val="5652CC"/>
              </a:solidFill>
              <a:latin typeface="MuseoModerno Black" pitchFamily="2" charset="0"/>
              <a:ea typeface="+mj-ea"/>
              <a:cs typeface="MuseoModerno Black" pitchFamily="2" charset="0"/>
            </a:endParaRPr>
          </a:p>
        </p:txBody>
      </p:sp>
      <p:sp>
        <p:nvSpPr>
          <p:cNvPr id="4" name="Text Placeholder 33"/>
          <p:cNvSpPr txBox="1"/>
          <p:nvPr/>
        </p:nvSpPr>
        <p:spPr>
          <a:xfrm>
            <a:off x="1061085" y="1559560"/>
            <a:ext cx="9568180" cy="34607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defTabSz="1219200">
              <a:lnSpc>
                <a:spcPct val="100000"/>
              </a:lnSpc>
              <a:spcBef>
                <a:spcPct val="20000"/>
              </a:spcBef>
              <a:defRPr sz="2800" b="1">
                <a:solidFill>
                  <a:srgbClr val="54578E"/>
                </a:solidFill>
                <a:latin typeface="Arial" panose="020B0604020202020204" pitchFamily="34" charset="0"/>
                <a:ea typeface="Microsoft YaHei" panose="020B0503020204020204" charset="-122"/>
              </a:defRPr>
            </a:lvl1pPr>
          </a:lstStyle>
          <a:p>
            <a:pPr>
              <a:lnSpc>
                <a:spcPct val="190000"/>
              </a:lnSpc>
            </a:pPr>
            <a:r>
              <a:rPr sz="2500">
                <a:solidFill>
                  <a:schemeClr val="tx1"/>
                </a:solidFill>
                <a:sym typeface="+mn-ea"/>
              </a:rPr>
              <a:t>- Mô hình Machine Learning: SVM, KNN hoặc Neural Network</a:t>
            </a:r>
            <a:endParaRPr sz="2500">
              <a:solidFill>
                <a:schemeClr val="tx1"/>
              </a:solidFill>
              <a:sym typeface="+mn-ea"/>
            </a:endParaRPr>
          </a:p>
          <a:p>
            <a:pPr>
              <a:lnSpc>
                <a:spcPct val="190000"/>
              </a:lnSpc>
            </a:pPr>
            <a:r>
              <a:rPr sz="2500">
                <a:solidFill>
                  <a:schemeClr val="tx1"/>
                </a:solidFill>
                <a:sym typeface="+mn-ea"/>
              </a:rPr>
              <a:t>- Huấn luyện mô hình với dữ liệu từ GitHub: Gesture-Recognition</a:t>
            </a:r>
            <a:endParaRPr sz="2500">
              <a:solidFill>
                <a:schemeClr val="tx1"/>
              </a:solidFill>
              <a:sym typeface="+mn-ea"/>
            </a:endParaRPr>
          </a:p>
          <a:p>
            <a:pPr>
              <a:lnSpc>
                <a:spcPct val="190000"/>
              </a:lnSpc>
            </a:pPr>
            <a:r>
              <a:rPr sz="2500">
                <a:solidFill>
                  <a:schemeClr val="tx1"/>
                </a:solidFill>
                <a:sym typeface="+mn-ea"/>
              </a:rPr>
              <a:t>- Kiểm tra độ chính xác và tối ưu hóa</a:t>
            </a:r>
            <a:endParaRPr lang="en-US" altLang="en-US" sz="2500" b="0" dirty="0">
              <a:solidFill>
                <a:schemeClr val="tx1"/>
              </a:solidFill>
              <a:latin typeface="MuseoModerno Black" pitchFamily="2" charset="0"/>
              <a:ea typeface="MuseoModerno Black" pitchFamily="2" charset="0"/>
              <a:cs typeface="+mn-ea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202157" y="327043"/>
            <a:ext cx="5837925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dirty="0">
                <a:solidFill>
                  <a:srgbClr val="5652CC"/>
                </a:solidFill>
                <a:latin typeface="MuseoModerno Black" pitchFamily="2" charset="0"/>
                <a:ea typeface="+mj-ea"/>
                <a:cs typeface="MuseoModerno Black" pitchFamily="2" charset="0"/>
              </a:rPr>
              <a:t>5. Đánh giá </a:t>
            </a:r>
            <a:endParaRPr lang="en-US" altLang="zh-CN" sz="4400" dirty="0">
              <a:solidFill>
                <a:srgbClr val="5652CC"/>
              </a:solidFill>
              <a:latin typeface="MuseoModerno Black" pitchFamily="2" charset="0"/>
              <a:ea typeface="+mj-ea"/>
              <a:cs typeface="MuseoModerno Black" pitchFamily="2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070100" y="1371600"/>
          <a:ext cx="82296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571500">
                <a:tc>
                  <a:txBody>
                    <a:bodyPr/>
                    <a:p>
                      <a:r>
                        <a:t>Thuật toán</a:t>
                      </a:r>
                    </a:p>
                  </a:txBody>
                  <a:tcPr/>
                </a:tc>
                <a:tc>
                  <a:txBody>
                    <a:bodyPr/>
                    <a:p>
                      <a:r>
                        <a:t>Độ chính xác (%)</a:t>
                      </a:r>
                    </a:p>
                  </a:txBody>
                  <a:tcPr/>
                </a:tc>
                <a:tc>
                  <a:txBody>
                    <a:bodyPr/>
                    <a:p>
                      <a:r>
                        <a:t>Thời gian xử lý (ms)</a:t>
                      </a:r>
                    </a:p>
                  </a:txBody>
                  <a:tcPr/>
                </a:tc>
              </a:tr>
              <a:tr h="571500">
                <a:tc>
                  <a:txBody>
                    <a:bodyPr/>
                    <a:p>
                      <a:r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p>
                      <a:r>
                        <a:t>92%</a:t>
                      </a:r>
                    </a:p>
                  </a:txBody>
                  <a:tcPr/>
                </a:tc>
                <a:tc>
                  <a:txBody>
                    <a:bodyPr/>
                    <a:p>
                      <a:r>
                        <a:t>120</a:t>
                      </a:r>
                    </a:p>
                  </a:txBody>
                  <a:tcPr/>
                </a:tc>
              </a:tr>
              <a:tr h="571500">
                <a:tc>
                  <a:txBody>
                    <a:bodyPr/>
                    <a:p>
                      <a:r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p>
                      <a:r>
                        <a:t>89%</a:t>
                      </a:r>
                    </a:p>
                  </a:txBody>
                  <a:tcPr/>
                </a:tc>
                <a:tc>
                  <a:txBody>
                    <a:bodyPr/>
                    <a:p>
                      <a:r>
                        <a:t>110</a:t>
                      </a:r>
                    </a:p>
                  </a:txBody>
                  <a:tcPr/>
                </a:tc>
              </a:tr>
              <a:tr h="571500">
                <a:tc>
                  <a:txBody>
                    <a:bodyPr/>
                    <a:p>
                      <a:r>
                        <a:t>Neural Network</a:t>
                      </a:r>
                    </a:p>
                  </a:txBody>
                  <a:tcPr/>
                </a:tc>
                <a:tc>
                  <a:txBody>
                    <a:bodyPr/>
                    <a:p>
                      <a:r>
                        <a:t>95%</a:t>
                      </a:r>
                    </a:p>
                  </a:txBody>
                  <a:tcPr/>
                </a:tc>
                <a:tc>
                  <a:txBody>
                    <a:bodyPr/>
                    <a:p>
                      <a:r>
                        <a:t>150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2895600" y="3774440"/>
          <a:ext cx="64008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65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useoModerno Black" pitchFamily="2" charset="0"/>
            </a:endParaRPr>
          </a:p>
        </p:txBody>
      </p:sp>
      <p:pic>
        <p:nvPicPr>
          <p:cNvPr id="21" name="图形 20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flipH="1" flipV="1">
            <a:off x="7775690" y="0"/>
            <a:ext cx="4412343" cy="2295891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4562109"/>
            <a:ext cx="4412343" cy="229589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73743" y="388257"/>
            <a:ext cx="11466286" cy="6081486"/>
          </a:xfrm>
          <a:prstGeom prst="rect">
            <a:avLst/>
          </a:prstGeom>
          <a:solidFill>
            <a:srgbClr val="F4F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useoModerno Black" pitchFamily="2" charset="0"/>
            </a:endParaRPr>
          </a:p>
        </p:txBody>
      </p:sp>
      <p:pic>
        <p:nvPicPr>
          <p:cNvPr id="11" name="图形 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9883520" y="5545428"/>
            <a:ext cx="1956507" cy="92431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326155" y="2892065"/>
            <a:ext cx="58379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dirty="0">
                <a:solidFill>
                  <a:srgbClr val="5652CC"/>
                </a:solidFill>
                <a:latin typeface="MuseoModerno Black" pitchFamily="2" charset="0"/>
                <a:ea typeface="+mj-ea"/>
                <a:cs typeface="MuseoModerno Black" pitchFamily="2" charset="0"/>
              </a:rPr>
              <a:t>THANK YOU</a:t>
            </a:r>
            <a:endParaRPr lang="zh-CN" altLang="en-US" sz="3600" dirty="0">
              <a:solidFill>
                <a:srgbClr val="5652CC"/>
              </a:solidFill>
              <a:latin typeface="MuseoModerno Black" pitchFamily="2" charset="0"/>
              <a:ea typeface="+mj-ea"/>
              <a:cs typeface="MuseoModerno Black" pitchFamily="2" charset="0"/>
            </a:endParaRPr>
          </a:p>
        </p:txBody>
      </p:sp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ISLIDE.ICON" val="#136401;#136127;#136393;"/>
</p:tagLst>
</file>

<file path=ppt/tags/tag2.xml><?xml version="1.0" encoding="utf-8"?>
<p:tagLst xmlns:p="http://schemas.openxmlformats.org/presentationml/2006/main">
  <p:tag name="ISLIDE.ICON" val="#136401;#136127;#136393;"/>
</p:tagLst>
</file>

<file path=ppt/tags/tag3.xml><?xml version="1.0" encoding="utf-8"?>
<p:tagLst xmlns:p="http://schemas.openxmlformats.org/presentationml/2006/main">
  <p:tag name="ISLIDE.ICON" val="#136401;#136127;#136393;"/>
</p:tagLst>
</file>

<file path=ppt/tags/tag4.xml><?xml version="1.0" encoding="utf-8"?>
<p:tagLst xmlns:p="http://schemas.openxmlformats.org/presentationml/2006/main">
  <p:tag name="ISLIDE.ICON" val="#136401;#136127;#136393;"/>
</p:tagLst>
</file>

<file path=ppt/tags/tag5.xml><?xml version="1.0" encoding="utf-8"?>
<p:tagLst xmlns:p="http://schemas.openxmlformats.org/presentationml/2006/main">
  <p:tag name="ISLIDE.ICON" val="#136401;#136127;#136393;"/>
</p:tagLst>
</file>

<file path=ppt/tags/tag6.xml><?xml version="1.0" encoding="utf-8"?>
<p:tagLst xmlns:p="http://schemas.openxmlformats.org/presentationml/2006/main">
  <p:tag name="ISLIDE.ICON" val="#136401;#136127;#136393;"/>
</p:tagLst>
</file>

<file path=ppt/tags/tag7.xml><?xml version="1.0" encoding="utf-8"?>
<p:tagLst xmlns:p="http://schemas.openxmlformats.org/presentationml/2006/main">
  <p:tag name="ISLIDE.ICON" val="#136401;#136127;#136393;"/>
</p:tagLst>
</file>

<file path=ppt/tags/tag8.xml><?xml version="1.0" encoding="utf-8"?>
<p:tagLst xmlns:p="http://schemas.openxmlformats.org/presentationml/2006/main">
  <p:tag name="ISLIDE.ICON" val="#136401;#136127;#136393;"/>
</p:tagLst>
</file>

<file path=ppt/tags/tag9.xml><?xml version="1.0" encoding="utf-8"?>
<p:tagLst xmlns:p="http://schemas.openxmlformats.org/presentationml/2006/main">
  <p:tag name="KSO_WPP_MARK_KEY" val="4b39ece6-ed3a-49c5-85eb-bde0f34ec54f"/>
  <p:tag name="COMMONDATA" val="eyJoZGlkIjoiODliZWY4OTY0MGRkODE3MzUwYWNjNzJlOTZjZjEzOWIifQ=="/>
</p:tagLst>
</file>

<file path=ppt/theme/theme1.xml><?xml version="1.0" encoding="utf-8"?>
<a:theme xmlns:a="http://schemas.openxmlformats.org/drawingml/2006/main" name="Office 主题​​">
  <a:themeElements>
    <a:clrScheme name="自定义 207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652CC"/>
      </a:accent1>
      <a:accent2>
        <a:srgbClr val="FFA95B"/>
      </a:accent2>
      <a:accent3>
        <a:srgbClr val="5652CC"/>
      </a:accent3>
      <a:accent4>
        <a:srgbClr val="FFA95B"/>
      </a:accent4>
      <a:accent5>
        <a:srgbClr val="5652CC"/>
      </a:accent5>
      <a:accent6>
        <a:srgbClr val="FFA95B"/>
      </a:accent6>
      <a:hlink>
        <a:srgbClr val="0563C1"/>
      </a:hlink>
      <a:folHlink>
        <a:srgbClr val="954F72"/>
      </a:folHlink>
    </a:clrScheme>
    <a:fontScheme name="自定义 26">
      <a:majorFont>
        <a:latin typeface="MuseoModerno Black"/>
        <a:ea typeface="MuseoModerno Black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207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652CC"/>
      </a:accent1>
      <a:accent2>
        <a:srgbClr val="FFA95B"/>
      </a:accent2>
      <a:accent3>
        <a:srgbClr val="5652CC"/>
      </a:accent3>
      <a:accent4>
        <a:srgbClr val="FFA95B"/>
      </a:accent4>
      <a:accent5>
        <a:srgbClr val="5652CC"/>
      </a:accent5>
      <a:accent6>
        <a:srgbClr val="FFA95B"/>
      </a:accent6>
      <a:hlink>
        <a:srgbClr val="0563C1"/>
      </a:hlink>
      <a:folHlink>
        <a:srgbClr val="954F72"/>
      </a:folHlink>
    </a:clrScheme>
    <a:fontScheme name="自定义 26">
      <a:majorFont>
        <a:latin typeface="MuseoModerno Black"/>
        <a:ea typeface="MuseoModerno Black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anrope SemiBold"/>
        <a:ea typeface=""/>
        <a:cs typeface=""/>
        <a:font script="Jpan" typeface="游ゴシック"/>
        <a:font script="Hang" typeface="맑은 고딕"/>
        <a:font script="Hans" typeface="Manrope SemiBold"/>
        <a:font script="Hant" typeface="新細明體"/>
        <a:font script="Arab" typeface="MuseoModerno Black"/>
        <a:font script="Hebr" typeface="MuseoModerno Black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MuseoModerno Black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Manrope SemiBold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anrope SemiBold"/>
        <a:ea typeface=""/>
        <a:cs typeface=""/>
        <a:font script="Jpan" typeface="ＭＳ Ｐゴシック"/>
        <a:font script="Hang" typeface="맑은 고딕"/>
        <a:font script="Hans" typeface="Manrope SemiBold"/>
        <a:font script="Hant" typeface="新細明體"/>
        <a:font script="Arab" typeface="MuseoModerno Black"/>
        <a:font script="Hebr" typeface="MuseoModerno Black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MuseoModerno Black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935</Words>
  <Application>WPS Presentation</Application>
  <PresentationFormat>宽屏</PresentationFormat>
  <Paragraphs>94</Paragraphs>
  <Slides>8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18" baseType="lpstr">
      <vt:lpstr>Arial</vt:lpstr>
      <vt:lpstr>SimSun</vt:lpstr>
      <vt:lpstr>Wingdings</vt:lpstr>
      <vt:lpstr>Manrope SemiBold</vt:lpstr>
      <vt:lpstr>MuseoModerno Black</vt:lpstr>
      <vt:lpstr>Arial Black</vt:lpstr>
      <vt:lpstr>Microsoft YaHei</vt:lpstr>
      <vt:lpstr>Arial Unicode MS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Pủa Giàng</cp:lastModifiedBy>
  <cp:revision>65</cp:revision>
  <dcterms:created xsi:type="dcterms:W3CDTF">2023-04-03T13:55:00Z</dcterms:created>
  <dcterms:modified xsi:type="dcterms:W3CDTF">2025-03-17T02:11:51Z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BD9470A458F048C784C244A6BE63B64A_13</vt:lpwstr>
  </property>
  <property fmtid="{D5CDD505-2E9C-101B-9397-08002B2CF9AE}" pid="3" name="KSOProductBuildVer">
    <vt:lpwstr>1033-12.2.0.20326</vt:lpwstr>
  </property>
</Properties>
</file>